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Libre Franklin"/>
      <p:regular r:id="rId19"/>
      <p:bold r:id="rId20"/>
      <p:italic r:id="rId21"/>
      <p:boldItalic r:id="rId22"/>
    </p:embeddedFont>
    <p:embeddedFont>
      <p:font typeface="Open Sa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.fntdata"/><Relationship Id="rId22" Type="http://schemas.openxmlformats.org/officeDocument/2006/relationships/font" Target="fonts/LibreFranklin-boldItalic.fntdata"/><Relationship Id="rId21" Type="http://schemas.openxmlformats.org/officeDocument/2006/relationships/font" Target="fonts/LibreFranklin-italic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ibreFranklin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3edcfdedd4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3edcfdedd4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3edcfdedd4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dcfdedd4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dcfdedd4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3edcfdedd4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edcfdedd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edcfdedd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3edcfdedd4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edcfdedd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edcfdedd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3edcfdedd4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edcfdedd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edcfdedd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3edcfdedd4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rgbClr val="DE6E2A">
              <a:alpha val="4705"/>
            </a:srgbClr>
          </a:solidFill>
          <a:ln>
            <a:noFill/>
          </a:ln>
        </p:spPr>
        <p:txBody>
          <a:bodyPr anchorCtr="0" anchor="b" bIns="45700" lIns="91425" spcFirstLastPara="1" rIns="91425" wrap="square" tIns="539495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  <a:defRPr b="0" i="0" sz="6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rgbClr val="DE6E2A">
              <a:alpha val="4705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0" y="0"/>
            <a:ext cx="643413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Performance">
  <p:cSld name="Quarterly Performanc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503644"/>
            <a:ext cx="1219200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>
            <p:ph type="title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s of Growth">
  <p:cSld name="Areas of Growth">
    <p:bg>
      <p:bgPr>
        <a:solidFill>
          <a:schemeClr val="accent6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/>
          <p:nvPr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763193" y="546310"/>
            <a:ext cx="7121174" cy="495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2"/>
          <p:cNvSpPr txBox="1"/>
          <p:nvPr>
            <p:ph idx="1" type="body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/>
          <p:nvPr>
            <p:ph idx="2" type="pic"/>
          </p:nvPr>
        </p:nvSpPr>
        <p:spPr>
          <a:xfrm>
            <a:off x="8153398" y="0"/>
            <a:ext cx="403860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2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b" bIns="45700" lIns="82295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Libre Franklin"/>
              <a:buNone/>
              <a:defRPr b="0" i="0" sz="4000" u="none" cap="none" strike="noStrike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t" bIns="45700" lIns="822950" spcFirstLastPara="1" rIns="91425" wrap="square" tIns="1828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2">
            <a:alphaModFix amt="54000"/>
          </a:blip>
          <a:srcRect b="0" l="0" r="0" t="0"/>
          <a:stretch/>
        </p:blipFill>
        <p:spPr>
          <a:xfrm>
            <a:off x="5970122" y="0"/>
            <a:ext cx="62218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_8-Up">
  <p:cSld name="Meet The Team_8-Up"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4"/>
          <p:cNvGrpSpPr/>
          <p:nvPr/>
        </p:nvGrpSpPr>
        <p:grpSpPr>
          <a:xfrm>
            <a:off x="-3" y="0"/>
            <a:ext cx="12203044" cy="6857999"/>
            <a:chOff x="1524000" y="857250"/>
            <a:chExt cx="9143809" cy="5138737"/>
          </a:xfrm>
        </p:grpSpPr>
        <p:sp>
          <p:nvSpPr>
            <p:cNvPr id="133" name="Google Shape;133;p14"/>
            <p:cNvSpPr/>
            <p:nvPr/>
          </p:nvSpPr>
          <p:spPr>
            <a:xfrm>
              <a:off x="1524000" y="857250"/>
              <a:ext cx="2959036" cy="5138737"/>
            </a:xfrm>
            <a:custGeom>
              <a:rect b="b" l="l" r="r" t="t"/>
              <a:pathLst>
                <a:path extrusionOk="0" h="5138737" w="2959036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solidFill>
              <a:srgbClr val="E4E6EC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712011" y="857250"/>
              <a:ext cx="2955798" cy="5138737"/>
            </a:xfrm>
            <a:custGeom>
              <a:rect b="b" l="l" r="r" t="t"/>
              <a:pathLst>
                <a:path extrusionOk="0" h="5138737" w="2955798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E4E6EC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35" name="Google Shape;135;p14"/>
          <p:cNvSpPr txBox="1"/>
          <p:nvPr>
            <p:ph type="title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6" name="Google Shape;136;p14"/>
          <p:cNvSpPr/>
          <p:nvPr>
            <p:ph idx="2" type="pic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3" type="body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9" name="Google Shape;139;p14"/>
          <p:cNvSpPr/>
          <p:nvPr>
            <p:ph idx="4" type="pic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idx="5" type="body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6" type="body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2" name="Google Shape;142;p14"/>
          <p:cNvSpPr/>
          <p:nvPr>
            <p:ph idx="7" type="pic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4"/>
          <p:cNvSpPr txBox="1"/>
          <p:nvPr>
            <p:ph idx="8" type="body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9" type="body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5" name="Google Shape;145;p14"/>
          <p:cNvSpPr/>
          <p:nvPr>
            <p:ph idx="13" type="pic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4"/>
          <p:cNvSpPr txBox="1"/>
          <p:nvPr>
            <p:ph idx="14" type="body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5" type="body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8" name="Google Shape;148;p14"/>
          <p:cNvSpPr/>
          <p:nvPr>
            <p:ph idx="16" type="pic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14"/>
          <p:cNvSpPr txBox="1"/>
          <p:nvPr>
            <p:ph idx="17" type="body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8" type="body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1" name="Google Shape;151;p14"/>
          <p:cNvSpPr/>
          <p:nvPr>
            <p:ph idx="19" type="pic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4"/>
          <p:cNvSpPr txBox="1"/>
          <p:nvPr>
            <p:ph idx="20" type="body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21" type="body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4" name="Google Shape;154;p14"/>
          <p:cNvSpPr/>
          <p:nvPr>
            <p:ph idx="22" type="pic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4"/>
          <p:cNvSpPr txBox="1"/>
          <p:nvPr>
            <p:ph idx="23" type="body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24" type="body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7" name="Google Shape;157;p14"/>
          <p:cNvSpPr/>
          <p:nvPr>
            <p:ph idx="25" type="pic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4"/>
          <p:cNvSpPr txBox="1"/>
          <p:nvPr>
            <p:ph idx="26" type="body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27" type="body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503644"/>
            <a:ext cx="12192001" cy="53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 txBox="1"/>
          <p:nvPr>
            <p:ph type="title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15"/>
          <p:cNvSpPr txBox="1"/>
          <p:nvPr>
            <p:ph idx="1" type="body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We Get There">
  <p:cSld name="How We Get There"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>
            <a:off x="2273204" y="0"/>
            <a:ext cx="7641807" cy="6858000"/>
          </a:xfrm>
          <a:custGeom>
            <a:rect b="b" l="l" r="r" t="t"/>
            <a:pathLst>
              <a:path extrusionOk="0" h="5138737" w="5726048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16"/>
          <p:cNvSpPr txBox="1"/>
          <p:nvPr>
            <p:ph idx="1" type="body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2" type="body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5" name="Google Shape;175;p16"/>
          <p:cNvSpPr txBox="1"/>
          <p:nvPr>
            <p:ph idx="3" type="body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6" name="Google Shape;176;p16"/>
          <p:cNvSpPr txBox="1"/>
          <p:nvPr>
            <p:ph idx="4" type="body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5" type="body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6" type="body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6373368" y="6356350"/>
            <a:ext cx="2971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9939528" y="6356350"/>
            <a:ext cx="17560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" name="Google Shape;28;p4"/>
          <p:cNvSpPr/>
          <p:nvPr>
            <p:ph idx="2" type="pic"/>
          </p:nvPr>
        </p:nvSpPr>
        <p:spPr>
          <a:xfrm>
            <a:off x="0" y="2993571"/>
            <a:ext cx="12192000" cy="3864429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0" y="6356350"/>
            <a:ext cx="3497062" cy="501650"/>
          </a:xfrm>
          <a:prstGeom prst="rect">
            <a:avLst/>
          </a:prstGeom>
          <a:solidFill>
            <a:schemeClr val="accent6">
              <a:alpha val="6666"/>
            </a:schemeClr>
          </a:solidFill>
          <a:ln>
            <a:noFill/>
          </a:ln>
        </p:spPr>
        <p:txBody>
          <a:bodyPr anchorCtr="0" anchor="ctr" bIns="137150" lIns="8412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497062" y="6356350"/>
            <a:ext cx="5197878" cy="501650"/>
          </a:xfrm>
          <a:prstGeom prst="rect">
            <a:avLst/>
          </a:prstGeom>
          <a:solidFill>
            <a:schemeClr val="accent6">
              <a:alpha val="6666"/>
            </a:schemeClr>
          </a:solidFill>
          <a:ln>
            <a:noFill/>
          </a:ln>
        </p:spPr>
        <p:txBody>
          <a:bodyPr anchorCtr="0" anchor="ctr" bIns="182875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694940" y="6356350"/>
            <a:ext cx="3497060" cy="501650"/>
          </a:xfrm>
          <a:prstGeom prst="rect">
            <a:avLst/>
          </a:prstGeom>
          <a:solidFill>
            <a:schemeClr val="accent6">
              <a:alpha val="6666"/>
            </a:schemeClr>
          </a:solidFill>
          <a:ln>
            <a:noFill/>
          </a:ln>
        </p:spPr>
        <p:txBody>
          <a:bodyPr anchorCtr="0" anchor="ctr" bIns="182875" lIns="91425" spcFirstLastPara="1" rIns="57605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_4-Up">
  <p:cSld name="Meet Our Team_4-Up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-3" y="0"/>
            <a:ext cx="12203044" cy="6857999"/>
            <a:chOff x="1524000" y="857250"/>
            <a:chExt cx="9143809" cy="5138737"/>
          </a:xfrm>
        </p:grpSpPr>
        <p:sp>
          <p:nvSpPr>
            <p:cNvPr id="34" name="Google Shape;34;p5"/>
            <p:cNvSpPr/>
            <p:nvPr/>
          </p:nvSpPr>
          <p:spPr>
            <a:xfrm>
              <a:off x="1524000" y="857250"/>
              <a:ext cx="2959036" cy="5138737"/>
            </a:xfrm>
            <a:custGeom>
              <a:rect b="b" l="l" r="r" t="t"/>
              <a:pathLst>
                <a:path extrusionOk="0" h="5138737" w="2959036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solidFill>
              <a:srgbClr val="E4E6EC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712011" y="857250"/>
              <a:ext cx="2955798" cy="5138737"/>
            </a:xfrm>
            <a:custGeom>
              <a:rect b="b" l="l" r="r" t="t"/>
              <a:pathLst>
                <a:path extrusionOk="0" h="5138737" w="2955798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solidFill>
              <a:srgbClr val="E4E6EC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/>
          <p:nvPr>
            <p:ph idx="2" type="pic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3" type="body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4" type="pic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5"/>
          <p:cNvSpPr txBox="1"/>
          <p:nvPr>
            <p:ph idx="5" type="body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6" type="body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5"/>
          <p:cNvSpPr/>
          <p:nvPr>
            <p:ph idx="7" type="pic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"/>
          <p:cNvSpPr txBox="1"/>
          <p:nvPr>
            <p:ph idx="8" type="body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9" type="body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5"/>
          <p:cNvSpPr/>
          <p:nvPr>
            <p:ph idx="13" type="pic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 txBox="1"/>
          <p:nvPr>
            <p:ph idx="14" type="body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5" type="body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 for Product Launch">
  <p:cSld name="Plan for Product Launch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4729937" y="0"/>
            <a:ext cx="7462063" cy="6858000"/>
          </a:xfrm>
          <a:custGeom>
            <a:rect b="b" l="l" r="r" t="t"/>
            <a:pathLst>
              <a:path extrusionOk="0" h="5138737" w="5591365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rgbClr val="D6BFA3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rgbClr val="F1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rgbClr val="F1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7" name="Google Shape;57;p6"/>
          <p:cNvSpPr/>
          <p:nvPr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rgbClr val="F1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" name="Google Shape;59;p6"/>
          <p:cNvSpPr txBox="1"/>
          <p:nvPr>
            <p:ph type="title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47D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5C647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47D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5C647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5" type="body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6" type="body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7" type="body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47D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5C647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8" type="body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9" type="body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3" type="body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rgbClr val="F1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47D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5C647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4" type="body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5" type="body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6" type="body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rgbClr val="F1E9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647D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5C647D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7" type="body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8" type="body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eas of Focus">
  <p:cSld name="Areas of Focus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2273204" y="0"/>
            <a:ext cx="7641807" cy="6858000"/>
          </a:xfrm>
          <a:custGeom>
            <a:rect b="b" l="l" r="r" t="t"/>
            <a:pathLst>
              <a:path extrusionOk="0" h="5138737" w="5726048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solidFill>
          <a:schemeClr val="accen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6095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"/>
          <p:cNvSpPr txBox="1"/>
          <p:nvPr>
            <p:ph type="title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8"/>
          <p:cNvSpPr txBox="1"/>
          <p:nvPr>
            <p:ph idx="1" type="body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8"/>
          <p:cNvSpPr/>
          <p:nvPr>
            <p:ph idx="2" type="pic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4" name="Google Shape;94;p8"/>
          <p:cNvSpPr/>
          <p:nvPr>
            <p:ph idx="3" type="pic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6095998" y="6356350"/>
            <a:ext cx="3249170" cy="501649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b" bIns="182875" lIns="36575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0" type="dt"/>
          </p:nvPr>
        </p:nvSpPr>
        <p:spPr>
          <a:xfrm>
            <a:off x="9345167" y="6356350"/>
            <a:ext cx="2846831" cy="501650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b" bIns="182875" lIns="91425" spcFirstLastPara="1" rIns="59435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b" bIns="182875" lIns="86867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b="0" i="0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t" bIns="45700" lIns="82295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-1" y="6331226"/>
            <a:ext cx="3497063" cy="526774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ctr" bIns="137150" lIns="85037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sz="10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9"/>
          <p:cNvSpPr txBox="1"/>
          <p:nvPr>
            <p:ph idx="11" type="ftr"/>
          </p:nvPr>
        </p:nvSpPr>
        <p:spPr>
          <a:xfrm>
            <a:off x="3497062" y="6336472"/>
            <a:ext cx="5197878" cy="529397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ctr" bIns="182875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0" type="dt"/>
          </p:nvPr>
        </p:nvSpPr>
        <p:spPr>
          <a:xfrm>
            <a:off x="8694940" y="6328604"/>
            <a:ext cx="3497060" cy="529396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ctr" bIns="182875" lIns="91425" spcFirstLastPara="1" rIns="58520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mary Goals">
  <p:cSld name="Primary Goal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rgbClr val="DE6E2A">
              <a:alpha val="4705"/>
            </a:srgbClr>
          </a:solidFill>
          <a:ln>
            <a:noFill/>
          </a:ln>
        </p:spPr>
        <p:txBody>
          <a:bodyPr anchorCtr="0" anchor="b" bIns="45700" lIns="91425" spcFirstLastPara="1" rIns="822950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Libre Franklin"/>
              <a:buNone/>
              <a:defRPr b="0" i="0" sz="4800" u="none" cap="none" strike="noStrike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rgbClr val="DE6E2A">
              <a:alpha val="4705"/>
            </a:srgbClr>
          </a:solidFill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drive/folders/1SzU553s9zFCFgP6CDkXJvOCWlp4kRo-l?usp=sharing" TargetMode="External"/><Relationship Id="rId4" Type="http://schemas.openxmlformats.org/officeDocument/2006/relationships/hyperlink" Target="https://github.com/Rifat-BH/Fuel-Theft-detection-and-Excessive-fuel-Consumption-monitoring-system.gi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5" Type="http://schemas.openxmlformats.org/officeDocument/2006/relationships/image" Target="../media/image19.jpg"/><Relationship Id="rId6" Type="http://schemas.openxmlformats.org/officeDocument/2006/relationships/image" Target="../media/image10.jpg"/><Relationship Id="rId7" Type="http://schemas.openxmlformats.org/officeDocument/2006/relationships/image" Target="../media/image14.jp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Relationship Id="rId4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6" r="5555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type="title"/>
          </p:nvPr>
        </p:nvSpPr>
        <p:spPr>
          <a:xfrm>
            <a:off x="421343" y="1676400"/>
            <a:ext cx="10748700" cy="37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53949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ibre Franklin"/>
              <a:buNone/>
            </a:pPr>
            <a:r>
              <a:rPr lang="en-US">
                <a:highlight>
                  <a:schemeClr val="dk1"/>
                </a:highlight>
              </a:rPr>
              <a:t>FUEL THEFT DETECTION AND FUEL CONSUMPTION MONITORING SYSTEM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14132" l="0" r="-2197" t="50667"/>
          <a:stretch/>
        </p:blipFill>
        <p:spPr>
          <a:xfrm>
            <a:off x="139725" y="1173500"/>
            <a:ext cx="5784451" cy="442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4">
            <a:alphaModFix/>
          </a:blip>
          <a:srcRect b="10252" l="0" r="0" t="47186"/>
          <a:stretch/>
        </p:blipFill>
        <p:spPr>
          <a:xfrm>
            <a:off x="5924175" y="324599"/>
            <a:ext cx="5871575" cy="555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967975" y="6075350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Excessive fuel consumed during car running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6785875" y="6075350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</a:t>
            </a:r>
            <a:r>
              <a:rPr lang="en-US">
                <a:solidFill>
                  <a:schemeClr val="lt1"/>
                </a:solidFill>
              </a:rPr>
              <a:t>lert given, as fuel consumed more then the limit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508595" y="147524"/>
            <a:ext cx="10941728" cy="576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/>
              <a:t>CIRCUIT DIAGRAM</a:t>
            </a:r>
            <a:endParaRPr/>
          </a:p>
        </p:txBody>
      </p:sp>
      <p:pic>
        <p:nvPicPr>
          <p:cNvPr id="280" name="Google Shape;28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780" r="-243" t="0"/>
          <a:stretch/>
        </p:blipFill>
        <p:spPr>
          <a:xfrm>
            <a:off x="647852" y="723971"/>
            <a:ext cx="10802471" cy="578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/>
        </p:nvSpPr>
        <p:spPr>
          <a:xfrm>
            <a:off x="1557525" y="1773925"/>
            <a:ext cx="8778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Report and </a:t>
            </a:r>
            <a:r>
              <a:rPr b="1" lang="en-US" sz="1600"/>
              <a:t>Full project video link: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https://drive.google.com/drive/folders/1SzU553s9zFCFgP6CDkXJvOCWlp4kRo-l?usp=sharing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1557525" y="3313175"/>
            <a:ext cx="8778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Github Link: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4"/>
              </a:rPr>
              <a:t>https://github.com/Rifat-BH/Fuel-Theft-detection-and-Excessive-fuel-Consumption-monitoring-system.git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437487" y="1714500"/>
            <a:ext cx="4594823" cy="55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3200"/>
              <a:buFont typeface="Libre Franklin"/>
              <a:buNone/>
            </a:pPr>
            <a:r>
              <a:rPr lang="en-US">
                <a:solidFill>
                  <a:srgbClr val="323F4F"/>
                </a:solidFill>
              </a:rPr>
              <a:t>CONCLUSION</a:t>
            </a:r>
            <a:endParaRPr/>
          </a:p>
        </p:txBody>
      </p:sp>
      <p:sp>
        <p:nvSpPr>
          <p:cNvPr id="293" name="Google Shape;293;p29"/>
          <p:cNvSpPr txBox="1"/>
          <p:nvPr>
            <p:ph idx="1" type="body"/>
          </p:nvPr>
        </p:nvSpPr>
        <p:spPr>
          <a:xfrm>
            <a:off x="437472" y="2438150"/>
            <a:ext cx="53598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Future Work:</a:t>
            </a:r>
            <a:br>
              <a:rPr b="1" lang="en-US"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latin typeface="Arial"/>
                <a:ea typeface="Arial"/>
                <a:cs typeface="Arial"/>
                <a:sym typeface="Arial"/>
              </a:rPr>
              <a:t>1. User can set a range of fuel consumption limit</a:t>
            </a:r>
            <a:br>
              <a:rPr b="1" lang="en-US"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latin typeface="Arial"/>
                <a:ea typeface="Arial"/>
                <a:cs typeface="Arial"/>
                <a:sym typeface="Arial"/>
              </a:rPr>
              <a:t>2. Make the Ultrasonic sensor water resistance and build a shutter for the sensor while car on running stage.</a:t>
            </a:r>
            <a:br>
              <a:rPr b="1" lang="en-US"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latin typeface="Arial"/>
                <a:ea typeface="Arial"/>
                <a:cs typeface="Arial"/>
                <a:sym typeface="Arial"/>
              </a:rPr>
              <a:t>3. Use GSM instead of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Bluetooth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module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4. Use GPS to track location and and identify traffic area.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br>
              <a:rPr b="1" lang="en-US">
                <a:latin typeface="Arial"/>
                <a:ea typeface="Arial"/>
                <a:cs typeface="Arial"/>
                <a:sym typeface="Arial"/>
              </a:rPr>
            </a:br>
            <a:r>
              <a:rPr b="1" i="0" lang="en-US">
                <a:latin typeface="Arial"/>
                <a:ea typeface="Arial"/>
                <a:cs typeface="Arial"/>
                <a:sym typeface="Arial"/>
              </a:rPr>
              <a:t>In essence, the Fuel Theft Detection and Fuel Consumption Monitoring System stands as a pivotal innovation to counteract losses due to theft and enhance fuel usage efficiency. </a:t>
            </a:r>
            <a:r>
              <a:rPr b="1" lang="en-US"/>
              <a:t>​</a:t>
            </a:r>
            <a:endParaRPr/>
          </a:p>
        </p:txBody>
      </p:sp>
      <p:pic>
        <p:nvPicPr>
          <p:cNvPr id="294" name="Google Shape;294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556" r="5555" t="0"/>
          <a:stretch/>
        </p:blipFill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295" name="Google Shape;295;p2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7706" l="0" r="0" t="7707"/>
          <a:stretch/>
        </p:blipFill>
        <p:spPr>
          <a:xfrm>
            <a:off x="6095999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13" l="0" r="0" t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>
            <p:ph type="title"/>
          </p:nvPr>
        </p:nvSpPr>
        <p:spPr>
          <a:xfrm>
            <a:off x="2989512" y="2944906"/>
            <a:ext cx="5890246" cy="968188"/>
          </a:xfrm>
          <a:prstGeom prst="rect">
            <a:avLst/>
          </a:prstGeom>
          <a:solidFill>
            <a:srgbClr val="2A2C39">
              <a:alpha val="8627"/>
            </a:srgbClr>
          </a:solidFill>
          <a:ln>
            <a:noFill/>
          </a:ln>
        </p:spPr>
        <p:txBody>
          <a:bodyPr anchorCtr="0" anchor="b" bIns="182875" lIns="86867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</a:pPr>
            <a:r>
              <a:rPr b="1" lang="en-US" sz="3600"/>
              <a:t>THANK YOU EVERYONE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6559826" y="1657905"/>
            <a:ext cx="5135764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ibre Franklin"/>
              <a:buNone/>
            </a:pPr>
            <a:r>
              <a:rPr lang="en-US" sz="4000" u="sng"/>
              <a:t>PRESENTATED BY:</a:t>
            </a:r>
            <a:endParaRPr/>
          </a:p>
        </p:txBody>
      </p:sp>
      <p:sp>
        <p:nvSpPr>
          <p:cNvPr id="193" name="Google Shape;193;p18"/>
          <p:cNvSpPr txBox="1"/>
          <p:nvPr>
            <p:ph idx="1" type="body"/>
          </p:nvPr>
        </p:nvSpPr>
        <p:spPr>
          <a:xfrm>
            <a:off x="6470179" y="2916166"/>
            <a:ext cx="5135764" cy="3577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/>
              <a:t>Rifat Bin Hossain     (011201434)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/>
              <a:t>Abed Jafry               (011201350)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/>
              <a:t>Badruddoza Dhrubo  (011201010)</a:t>
            </a:r>
            <a:endParaRPr/>
          </a:p>
          <a:p>
            <a:pPr indent="-285750" lvl="0" marL="28575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1" lang="en-US" sz="2000"/>
              <a:t>Nusrat Jahan Bably   (011201435)</a:t>
            </a:r>
            <a:endParaRPr/>
          </a:p>
        </p:txBody>
      </p:sp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7762" y="374"/>
            <a:ext cx="3644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5000" r="2500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-481976" y="993351"/>
            <a:ext cx="46749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Libre Franklin"/>
              <a:buNone/>
            </a:pPr>
            <a:r>
              <a:rPr lang="en-US" sz="2800"/>
              <a:t>PR</a:t>
            </a:r>
            <a:r>
              <a:rPr b="1" lang="en-US" sz="2800"/>
              <a:t>O</a:t>
            </a:r>
            <a:r>
              <a:rPr lang="en-US" sz="2800"/>
              <a:t>BLEM STATEMENT</a:t>
            </a:r>
            <a:endParaRPr/>
          </a:p>
        </p:txBody>
      </p:sp>
      <p:sp>
        <p:nvSpPr>
          <p:cNvPr id="202" name="Google Shape;202;p19"/>
          <p:cNvSpPr txBox="1"/>
          <p:nvPr>
            <p:ph idx="1" type="body"/>
          </p:nvPr>
        </p:nvSpPr>
        <p:spPr>
          <a:xfrm>
            <a:off x="4192807" y="583467"/>
            <a:ext cx="7891615" cy="2132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Today's world faces a serious issue with fuel theft. Fuel is a valuable resource for civilization because it is a finite source of energy on the planet. In order to address these problems, a trustworthy monitoring system that can identify unauthorised fuel withdrawals and encourage fuel-efficient driving habits is needed. Our idea offers a revolutionary system that integrates a number of sensors and modules in order to accomplish these goals. </a:t>
            </a:r>
            <a:r>
              <a:rPr lang="en-US"/>
              <a:t>​</a:t>
            </a:r>
            <a:endParaRPr/>
          </a:p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0" y="6356350"/>
            <a:ext cx="3497062" cy="501650"/>
          </a:xfrm>
          <a:prstGeom prst="rect">
            <a:avLst/>
          </a:prstGeom>
          <a:solidFill>
            <a:schemeClr val="accent6">
              <a:alpha val="6666"/>
            </a:schemeClr>
          </a:solidFill>
          <a:ln>
            <a:noFill/>
          </a:ln>
        </p:spPr>
        <p:txBody>
          <a:bodyPr anchorCtr="0" anchor="ctr" bIns="137150" lIns="8412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9"/>
          <p:cNvSpPr txBox="1"/>
          <p:nvPr>
            <p:ph idx="10" type="dt"/>
          </p:nvPr>
        </p:nvSpPr>
        <p:spPr>
          <a:xfrm>
            <a:off x="8694940" y="6356350"/>
            <a:ext cx="3497060" cy="501650"/>
          </a:xfrm>
          <a:prstGeom prst="rect">
            <a:avLst/>
          </a:prstGeom>
          <a:solidFill>
            <a:schemeClr val="accent6">
              <a:alpha val="6666"/>
            </a:schemeClr>
          </a:solidFill>
          <a:ln>
            <a:noFill/>
          </a:ln>
        </p:spPr>
        <p:txBody>
          <a:bodyPr anchorCtr="0" anchor="ctr" bIns="182875" lIns="91425" spcFirstLastPara="1" rIns="57605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pic>
        <p:nvPicPr>
          <p:cNvPr id="205" name="Google Shape;205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654" r="11654" t="0"/>
          <a:stretch/>
        </p:blipFill>
        <p:spPr>
          <a:xfrm>
            <a:off x="0" y="3343835"/>
            <a:ext cx="12192000" cy="351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45" r="10745" t="0"/>
          <a:stretch/>
        </p:blipFill>
        <p:spPr>
          <a:xfrm>
            <a:off x="1527050" y="144425"/>
            <a:ext cx="4218175" cy="214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>
            <p:ph type="title"/>
          </p:nvPr>
        </p:nvSpPr>
        <p:spPr>
          <a:xfrm>
            <a:off x="6080575" y="929338"/>
            <a:ext cx="5730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 THIS PICTURE WE CAN SEE A MAN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STEALING OIL DIRECTLY FROM THE CAR</a:t>
            </a: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0722" r="10722" t="0"/>
          <a:stretch/>
        </p:blipFill>
        <p:spPr>
          <a:xfrm>
            <a:off x="1527050" y="2375724"/>
            <a:ext cx="4218175" cy="211498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>
            <p:ph type="title"/>
          </p:nvPr>
        </p:nvSpPr>
        <p:spPr>
          <a:xfrm>
            <a:off x="5745237" y="3145050"/>
            <a:ext cx="6980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i="0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PICTURE WE CAN SEE HOW OIL </a:t>
            </a:r>
            <a:endParaRPr i="0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i="0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RIGGED FROM</a:t>
            </a: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GAS PUMP AND </a:t>
            </a:r>
            <a:endParaRPr i="0"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Quattrocento Sans"/>
              <a:buNone/>
            </a:pPr>
            <a:r>
              <a:rPr i="0"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LESS AMOUNT TO THE USERS.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0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0748" r="10740" t="0"/>
          <a:stretch/>
        </p:blipFill>
        <p:spPr>
          <a:xfrm>
            <a:off x="1527050" y="4575875"/>
            <a:ext cx="4218175" cy="2235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>
            <p:ph type="title"/>
          </p:nvPr>
        </p:nvSpPr>
        <p:spPr>
          <a:xfrm>
            <a:off x="5215974" y="5184250"/>
            <a:ext cx="7649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CAR OWNERS OFTEN WORRIED IF THE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CAR USING EXCESSIVE FUEL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753862" y="503629"/>
            <a:ext cx="10302551" cy="535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</a:pPr>
            <a:r>
              <a:rPr lang="en-US" u="sng"/>
              <a:t>COMPONENTS:</a:t>
            </a:r>
            <a:br>
              <a:rPr lang="en-US" u="sng"/>
            </a:br>
            <a:endParaRPr u="sng"/>
          </a:p>
        </p:txBody>
      </p:sp>
      <p:sp>
        <p:nvSpPr>
          <p:cNvPr id="221" name="Google Shape;221;p21"/>
          <p:cNvSpPr txBox="1"/>
          <p:nvPr>
            <p:ph idx="2" type="body"/>
          </p:nvPr>
        </p:nvSpPr>
        <p:spPr>
          <a:xfrm>
            <a:off x="2575734" y="2094356"/>
            <a:ext cx="3365361" cy="36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ARDUINO UNO BOARD</a:t>
            </a:r>
            <a:endParaRPr/>
          </a:p>
        </p:txBody>
      </p:sp>
      <p:sp>
        <p:nvSpPr>
          <p:cNvPr id="222" name="Google Shape;222;p21"/>
          <p:cNvSpPr txBox="1"/>
          <p:nvPr>
            <p:ph idx="5" type="body"/>
          </p:nvPr>
        </p:nvSpPr>
        <p:spPr>
          <a:xfrm>
            <a:off x="7886604" y="1628571"/>
            <a:ext cx="2942825" cy="114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SONAR SENSOR (ULTRASONIC SENSOR) TO MEASURE THE OIL LEVEL IN THE TANK</a:t>
            </a:r>
            <a:endParaRPr/>
          </a:p>
        </p:txBody>
      </p:sp>
      <p:sp>
        <p:nvSpPr>
          <p:cNvPr id="223" name="Google Shape;223;p21"/>
          <p:cNvSpPr txBox="1"/>
          <p:nvPr>
            <p:ph idx="8" type="body"/>
          </p:nvPr>
        </p:nvSpPr>
        <p:spPr>
          <a:xfrm>
            <a:off x="2539776" y="3241765"/>
            <a:ext cx="3353787" cy="73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SPEED SENSOR TO DETECT VEHICLE MOVEMENT</a:t>
            </a:r>
            <a:endParaRPr/>
          </a:p>
        </p:txBody>
      </p:sp>
      <p:sp>
        <p:nvSpPr>
          <p:cNvPr id="224" name="Google Shape;224;p21"/>
          <p:cNvSpPr txBox="1"/>
          <p:nvPr>
            <p:ph idx="14" type="body"/>
          </p:nvPr>
        </p:nvSpPr>
        <p:spPr>
          <a:xfrm>
            <a:off x="7986416" y="3241765"/>
            <a:ext cx="2743200" cy="87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BLUETOOTH</a:t>
            </a:r>
            <a:r>
              <a:rPr lang="en-US"/>
              <a:t> MODULE FOR SENDING SMS ALERTS</a:t>
            </a:r>
            <a:endParaRPr/>
          </a:p>
        </p:txBody>
      </p:sp>
      <p:sp>
        <p:nvSpPr>
          <p:cNvPr id="225" name="Google Shape;225;p21"/>
          <p:cNvSpPr txBox="1"/>
          <p:nvPr>
            <p:ph idx="17" type="body"/>
          </p:nvPr>
        </p:nvSpPr>
        <p:spPr>
          <a:xfrm>
            <a:off x="2575734" y="4890293"/>
            <a:ext cx="2509963" cy="535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FLOW METER TO MEASURE OIL FLOW</a:t>
            </a:r>
            <a:endParaRPr/>
          </a:p>
        </p:txBody>
      </p:sp>
      <p:pic>
        <p:nvPicPr>
          <p:cNvPr id="226" name="Google Shape;2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982" y="1513284"/>
            <a:ext cx="1435618" cy="143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982" y="4507775"/>
            <a:ext cx="1435618" cy="132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4672" y="1580031"/>
            <a:ext cx="1483149" cy="130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7986416" y="4715341"/>
            <a:ext cx="2743200" cy="871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en-US" sz="20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LCD DISPLAY FOR SHOWING RELEVANT INFORMATION</a:t>
            </a:r>
            <a:endParaRPr b="0" i="0" sz="2000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8438" y="4473184"/>
            <a:ext cx="1483149" cy="135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982" y="3059678"/>
            <a:ext cx="1435618" cy="129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8437" y="2960563"/>
            <a:ext cx="1435624" cy="143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975" y="152400"/>
            <a:ext cx="4914900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7250"/>
            <a:ext cx="6801377" cy="510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3"/>
          <p:cNvPicPr preferRelativeResize="0"/>
          <p:nvPr/>
        </p:nvPicPr>
        <p:blipFill rotWithShape="1">
          <a:blip r:embed="rId3">
            <a:alphaModFix/>
          </a:blip>
          <a:srcRect b="7116" l="0" r="0" t="40789"/>
          <a:stretch/>
        </p:blipFill>
        <p:spPr>
          <a:xfrm>
            <a:off x="661650" y="295675"/>
            <a:ext cx="4817001" cy="557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 rotWithShape="1">
          <a:blip r:embed="rId4">
            <a:alphaModFix/>
          </a:blip>
          <a:srcRect b="12699" l="3119" r="0" t="41488"/>
          <a:stretch/>
        </p:blipFill>
        <p:spPr>
          <a:xfrm>
            <a:off x="6464800" y="295675"/>
            <a:ext cx="5433851" cy="5707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844375" y="611652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Flow meter measuring how much fuel going through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7051600" y="611652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Fuel Level and Total Fuel showing to the display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4"/>
          <p:cNvPicPr preferRelativeResize="0"/>
          <p:nvPr/>
        </p:nvPicPr>
        <p:blipFill rotWithShape="1">
          <a:blip r:embed="rId3">
            <a:alphaModFix/>
          </a:blip>
          <a:srcRect b="12469" l="4671" r="0" t="52415"/>
          <a:stretch/>
        </p:blipFill>
        <p:spPr>
          <a:xfrm>
            <a:off x="6144775" y="859525"/>
            <a:ext cx="5971024" cy="488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b="16101" l="0" r="0" t="50382"/>
          <a:stretch/>
        </p:blipFill>
        <p:spPr>
          <a:xfrm>
            <a:off x="90550" y="1240525"/>
            <a:ext cx="5971024" cy="444526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1361563" y="6065025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Extracting fuel while car is not moving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6648613" y="606502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Theft detected and send an alert message to the owner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15720" l="0" r="0" t="48697"/>
          <a:stretch/>
        </p:blipFill>
        <p:spPr>
          <a:xfrm>
            <a:off x="76200" y="920500"/>
            <a:ext cx="5900424" cy="46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4">
            <a:alphaModFix/>
          </a:blip>
          <a:srcRect b="8512" l="0" r="0" t="48230"/>
          <a:stretch/>
        </p:blipFill>
        <p:spPr>
          <a:xfrm>
            <a:off x="6226850" y="387100"/>
            <a:ext cx="5450050" cy="52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 txBox="1"/>
          <p:nvPr/>
        </p:nvSpPr>
        <p:spPr>
          <a:xfrm>
            <a:off x="1307750" y="597237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Fuel consuming during the car moving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7022700" y="5972375"/>
            <a:ext cx="59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 alert given, as fuel consumed as expected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